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7" r:id="rId5"/>
    <p:sldId id="259" r:id="rId6"/>
    <p:sldId id="260" r:id="rId7"/>
    <p:sldId id="261" r:id="rId8"/>
    <p:sldId id="262" r:id="rId9"/>
    <p:sldId id="263" r:id="rId10"/>
    <p:sldId id="264"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AFA"/>
    <a:srgbClr val="FF004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576" y="-8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728295C8-9AF9-41A6-8F9A-4FB422D122B8}" type="datetimeFigureOut">
              <a:rPr lang="ru-RU"/>
              <a:pPr>
                <a:defRPr/>
              </a:pPr>
              <a:t>20.05.2016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C8F94E1-71A9-4400-9A61-5EAB2C44C8C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08382CD-EE22-4394-8D13-8171FD0BD710}" type="datetimeFigureOut">
              <a:rPr lang="ru-RU"/>
              <a:pPr>
                <a:defRPr/>
              </a:pPr>
              <a:t>20.05.2016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EB93C9D-E5E1-4825-9A28-7A6987AFA43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07757" y="365125"/>
            <a:ext cx="1478756"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71488" y="365125"/>
            <a:ext cx="4321969"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17950A8-851A-425B-8DFB-41443777FCC2}" type="datetimeFigureOut">
              <a:rPr lang="ru-RU"/>
              <a:pPr>
                <a:defRPr/>
              </a:pPr>
              <a:t>20.05.2016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29A5DC8-9AEF-4B48-9E14-AD5ED865BFF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FB7E90E-D613-4DB6-9517-CE4BBEC12864}" type="datetimeFigureOut">
              <a:rPr lang="ru-RU"/>
              <a:pPr>
                <a:defRPr/>
              </a:pPr>
              <a:t>20.05.2016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8798193-F349-49AF-BF3A-773E4044FDE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61C248DE-3F23-4492-9578-59362A01833E}" type="datetimeFigureOut">
              <a:rPr lang="ru-RU"/>
              <a:pPr>
                <a:defRPr/>
              </a:pPr>
              <a:t>20.05.2016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EBCFD4A-7208-401C-AB17-BD6E2E6E1AAF}"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71487" y="1825625"/>
            <a:ext cx="2900363"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486150" y="1825625"/>
            <a:ext cx="2900363"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D302E5A-32F8-449F-B147-24DD33D45659}" type="datetimeFigureOut">
              <a:rPr lang="ru-RU"/>
              <a:pPr>
                <a:defRPr/>
              </a:pPr>
              <a:t>20.05.2016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6CA0EBE-70D1-43EA-ACE3-392615E6FB0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9834B431-5743-481F-8E92-3D68BB0ABB30}" type="datetimeFigureOut">
              <a:rPr lang="ru-RU"/>
              <a:pPr>
                <a:defRPr/>
              </a:pPr>
              <a:t>20.05.2016</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B6FB02E7-84A3-456A-83DC-47E30B33B6D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E8F57399-E75B-4CE3-9109-77B8992633F7}" type="datetimeFigureOut">
              <a:rPr lang="ru-RU"/>
              <a:pPr>
                <a:defRPr/>
              </a:pPr>
              <a:t>20.05.2016</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4E829F5B-5EC4-4B75-8C14-2C143F7FEF1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9C55BF48-4EEE-4B40-A782-50512D5E6CB9}" type="datetimeFigureOut">
              <a:rPr lang="ru-RU"/>
              <a:pPr>
                <a:defRPr/>
              </a:pPr>
              <a:t>20.05.2016</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17337461-CE92-42BA-A788-CFE37CC78A2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6C1AA35-F37C-4F36-8736-611FDD76EF75}" type="datetimeFigureOut">
              <a:rPr lang="ru-RU"/>
              <a:pPr>
                <a:defRPr/>
              </a:pPr>
              <a:t>20.05.2016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077DB06-C503-4BA7-A8DE-025EB7AD9A3A}"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ru-RU" noProof="0"/>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938F9C0-F6CB-43C5-BA96-8B62834A5719}" type="datetimeFigureOut">
              <a:rPr lang="ru-RU"/>
              <a:pPr>
                <a:defRPr/>
              </a:pPr>
              <a:t>20.05.2016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8D36C73-C919-422F-80D9-41AA0AF1067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A"/>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900" smtClean="0">
                <a:solidFill>
                  <a:schemeClr val="tx1">
                    <a:tint val="75000"/>
                  </a:schemeClr>
                </a:solidFill>
                <a:latin typeface="+mn-lt"/>
              </a:defRPr>
            </a:lvl1pPr>
          </a:lstStyle>
          <a:p>
            <a:pPr>
              <a:defRPr/>
            </a:pPr>
            <a:fld id="{19AE760B-770B-4C35-9C30-F70E0E95731E}" type="datetimeFigureOut">
              <a:rPr lang="ru-RU"/>
              <a:pPr>
                <a:defRPr/>
              </a:pPr>
              <a:t>20.05.2016</a:t>
            </a:fld>
            <a:endParaRPr lang="ru-RU"/>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defRPr>
            </a:lvl1pPr>
          </a:lstStyle>
          <a:p>
            <a:pPr>
              <a:defRPr/>
            </a:pPr>
            <a:fld id="{B6EE3D61-7144-4C79-973E-D2307A99795D}" type="slidenum">
              <a:rPr lang="ru-RU"/>
              <a:pPr>
                <a:defRPr/>
              </a:pPr>
              <a:t>‹#›</a:t>
            </a:fld>
            <a:endParaRPr lang="ru-RU"/>
          </a:p>
        </p:txBody>
      </p:sp>
      <p:pic>
        <p:nvPicPr>
          <p:cNvPr id="1031" name="Рисунок 6"/>
          <p:cNvPicPr>
            <a:picLocks noChangeAspect="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a:defRPr>
      </a:lvl2pPr>
      <a:lvl3pPr algn="l" defTabSz="685800" rtl="0" fontAlgn="base">
        <a:lnSpc>
          <a:spcPct val="90000"/>
        </a:lnSpc>
        <a:spcBef>
          <a:spcPct val="0"/>
        </a:spcBef>
        <a:spcAft>
          <a:spcPct val="0"/>
        </a:spcAft>
        <a:defRPr sz="3300">
          <a:solidFill>
            <a:schemeClr val="tx1"/>
          </a:solidFill>
          <a:latin typeface="Calibri Light"/>
        </a:defRPr>
      </a:lvl3pPr>
      <a:lvl4pPr algn="l" defTabSz="685800" rtl="0" fontAlgn="base">
        <a:lnSpc>
          <a:spcPct val="90000"/>
        </a:lnSpc>
        <a:spcBef>
          <a:spcPct val="0"/>
        </a:spcBef>
        <a:spcAft>
          <a:spcPct val="0"/>
        </a:spcAft>
        <a:defRPr sz="3300">
          <a:solidFill>
            <a:schemeClr val="tx1"/>
          </a:solidFill>
          <a:latin typeface="Calibri Light"/>
        </a:defRPr>
      </a:lvl4pPr>
      <a:lvl5pPr algn="l" defTabSz="685800" rtl="0" fontAlgn="base">
        <a:lnSpc>
          <a:spcPct val="90000"/>
        </a:lnSpc>
        <a:spcBef>
          <a:spcPct val="0"/>
        </a:spcBef>
        <a:spcAft>
          <a:spcPct val="0"/>
        </a:spcAft>
        <a:defRPr sz="3300">
          <a:solidFill>
            <a:schemeClr val="tx1"/>
          </a:solidFill>
          <a:latin typeface="Calibri Light"/>
        </a:defRPr>
      </a:lvl5pPr>
      <a:lvl6pPr marL="457200" algn="l" defTabSz="685800" rtl="0" fontAlgn="base">
        <a:lnSpc>
          <a:spcPct val="90000"/>
        </a:lnSpc>
        <a:spcBef>
          <a:spcPct val="0"/>
        </a:spcBef>
        <a:spcAft>
          <a:spcPct val="0"/>
        </a:spcAft>
        <a:defRPr sz="3300">
          <a:solidFill>
            <a:schemeClr val="tx1"/>
          </a:solidFill>
          <a:latin typeface="Calibri Light"/>
        </a:defRPr>
      </a:lvl6pPr>
      <a:lvl7pPr marL="914400" algn="l" defTabSz="685800" rtl="0" fontAlgn="base">
        <a:lnSpc>
          <a:spcPct val="90000"/>
        </a:lnSpc>
        <a:spcBef>
          <a:spcPct val="0"/>
        </a:spcBef>
        <a:spcAft>
          <a:spcPct val="0"/>
        </a:spcAft>
        <a:defRPr sz="3300">
          <a:solidFill>
            <a:schemeClr val="tx1"/>
          </a:solidFill>
          <a:latin typeface="Calibri Light"/>
        </a:defRPr>
      </a:lvl7pPr>
      <a:lvl8pPr marL="1371600" algn="l" defTabSz="685800" rtl="0" fontAlgn="base">
        <a:lnSpc>
          <a:spcPct val="90000"/>
        </a:lnSpc>
        <a:spcBef>
          <a:spcPct val="0"/>
        </a:spcBef>
        <a:spcAft>
          <a:spcPct val="0"/>
        </a:spcAft>
        <a:defRPr sz="3300">
          <a:solidFill>
            <a:schemeClr val="tx1"/>
          </a:solidFill>
          <a:latin typeface="Calibri Light"/>
        </a:defRPr>
      </a:lvl8pPr>
      <a:lvl9pPr marL="1828800" algn="l" defTabSz="685800" rtl="0" fontAlgn="base">
        <a:lnSpc>
          <a:spcPct val="90000"/>
        </a:lnSpc>
        <a:spcBef>
          <a:spcPct val="0"/>
        </a:spcBef>
        <a:spcAft>
          <a:spcPct val="0"/>
        </a:spcAft>
        <a:defRPr sz="3300">
          <a:solidFill>
            <a:schemeClr val="tx1"/>
          </a:solidFill>
          <a:latin typeface="Calibri Light"/>
        </a:defRPr>
      </a:lvl9pPr>
    </p:titleStyle>
    <p:bodyStyle>
      <a:lvl1pPr marL="171450" indent="-171450" algn="l" defTabSz="685800" rtl="0" fontAlgn="base">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consultantplus://offline/ref=D51D2F591364B7783EF7F119A3A6483F27C127D3A699A0C377BA31A119F593D73683099B8F8EE8860B6920CD3Cg2W8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13314" name="Рисунок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ctrTitle"/>
          </p:nvPr>
        </p:nvSpPr>
        <p:spPr>
          <a:xfrm>
            <a:off x="974739" y="2959042"/>
            <a:ext cx="7341576" cy="2740894"/>
          </a:xfrm>
        </p:spPr>
        <p:txBody>
          <a:bodyPr rtlCol="0">
            <a:noAutofit/>
          </a:bodyPr>
          <a:lstStyle/>
          <a:p>
            <a:pPr fontAlgn="auto">
              <a:spcAft>
                <a:spcPts val="0"/>
              </a:spcAft>
              <a:defRPr/>
            </a:pPr>
            <a:r>
              <a:rPr lang="ru-RU" sz="4000" dirty="0" smtClean="0">
                <a:solidFill>
                  <a:srgbClr val="7030A0"/>
                </a:solidFill>
                <a:effectLst>
                  <a:outerShdw blurRad="38100" dist="38100" dir="2700000" algn="tl">
                    <a:srgbClr val="000000">
                      <a:alpha val="43137"/>
                    </a:srgbClr>
                  </a:outerShdw>
                </a:effectLst>
              </a:rPr>
              <a:t>Алгоритм действий взыскателя в исполнительном производстве </a:t>
            </a:r>
            <a:r>
              <a:rPr lang="ru-RU" sz="4400" dirty="0" smtClean="0">
                <a:solidFill>
                  <a:srgbClr val="7030A0"/>
                </a:solidFill>
                <a:effectLst>
                  <a:outerShdw blurRad="38100" dist="38100" dir="2700000" algn="tl">
                    <a:srgbClr val="000000">
                      <a:alpha val="43137"/>
                    </a:srgbClr>
                  </a:outerShdw>
                </a:effectLst>
              </a:rPr>
              <a:t/>
            </a:r>
            <a:br>
              <a:rPr lang="ru-RU" sz="4400" dirty="0" smtClean="0">
                <a:solidFill>
                  <a:srgbClr val="7030A0"/>
                </a:solidFill>
                <a:effectLst>
                  <a:outerShdw blurRad="38100" dist="38100" dir="2700000" algn="tl">
                    <a:srgbClr val="000000">
                      <a:alpha val="43137"/>
                    </a:srgbClr>
                  </a:outerShdw>
                </a:effectLst>
              </a:rPr>
            </a:br>
            <a:r>
              <a:rPr lang="ru-RU" sz="2400" dirty="0" smtClean="0">
                <a:solidFill>
                  <a:srgbClr val="7030A0"/>
                </a:solidFill>
                <a:effectLst>
                  <a:outerShdw blurRad="38100" dist="38100" dir="2700000" algn="tl">
                    <a:srgbClr val="000000">
                      <a:alpha val="43137"/>
                    </a:srgbClr>
                  </a:outerShdw>
                </a:effectLst>
              </a:rPr>
              <a:t>в экономических судах Республики Беларусь</a:t>
            </a:r>
            <a:r>
              <a:rPr lang="ru-RU" sz="2400" dirty="0" smtClean="0"/>
              <a:t/>
            </a:r>
            <a:br>
              <a:rPr lang="ru-RU" sz="2400" dirty="0" smtClean="0"/>
            </a:br>
            <a:endParaRPr lang="ru-RU" sz="2400" b="1" dirty="0">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mn-lt"/>
            </a:endParaRPr>
          </a:p>
        </p:txBody>
      </p:sp>
      <p:sp>
        <p:nvSpPr>
          <p:cNvPr id="13316" name="Подзаголовок 2"/>
          <p:cNvSpPr>
            <a:spLocks noGrp="1"/>
          </p:cNvSpPr>
          <p:nvPr>
            <p:ph type="subTitle" idx="1"/>
          </p:nvPr>
        </p:nvSpPr>
        <p:spPr bwMode="auto">
          <a:xfrm>
            <a:off x="2063750" y="6116638"/>
            <a:ext cx="5002213" cy="485775"/>
          </a:xfrm>
        </p:spPr>
        <p:txBody>
          <a:bodyPr wrap="square" numCol="1" anchor="t" anchorCtr="0" compatLnSpc="1">
            <a:prstTxWarp prst="textNoShape">
              <a:avLst/>
            </a:prstTxWarp>
          </a:bodyPr>
          <a:lstStyle/>
          <a:p>
            <a:r>
              <a:rPr lang="ru-RU" sz="2000" smtClean="0"/>
              <a:t>Казинцова Дарья П-43</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dirty="0" smtClean="0"/>
              <a:t>6. Исполнительные действия судебного исполнителя</a:t>
            </a:r>
            <a:r>
              <a:rPr lang="ru-RU" dirty="0" smtClean="0"/>
              <a:t/>
            </a:r>
            <a:br>
              <a:rPr lang="ru-RU" dirty="0" smtClean="0"/>
            </a:br>
            <a:endParaRPr lang="ru-RU" dirty="0"/>
          </a:p>
        </p:txBody>
      </p:sp>
      <p:sp>
        <p:nvSpPr>
          <p:cNvPr id="22530" name="Содержимое 2"/>
          <p:cNvSpPr>
            <a:spLocks noGrp="1"/>
          </p:cNvSpPr>
          <p:nvPr>
            <p:ph idx="1"/>
          </p:nvPr>
        </p:nvSpPr>
        <p:spPr bwMode="auto"/>
        <p:txBody>
          <a:bodyPr wrap="square" numCol="1" anchor="t" anchorCtr="0" compatLnSpc="1">
            <a:prstTxWarp prst="textNoShape">
              <a:avLst/>
            </a:prstTxWarp>
          </a:bodyPr>
          <a:lstStyle/>
          <a:p>
            <a:r>
              <a:rPr lang="ru-RU" i="1" smtClean="0"/>
              <a:t>Взыскатель вправе ходатайствовать о проведении конкретного действия и о присутствии его на указанном исполнительном действии.</a:t>
            </a:r>
            <a:endParaRPr lang="ru-RU" smtClean="0"/>
          </a:p>
          <a:p>
            <a:endParaRPr lang="ru-RU" smtClean="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E:\4 курс\2 семестр\хпп\Новая папка\u_menya.png"/>
          <p:cNvPicPr>
            <a:picLocks noChangeAspect="1" noChangeArrowheads="1"/>
          </p:cNvPicPr>
          <p:nvPr/>
        </p:nvPicPr>
        <p:blipFill>
          <a:blip r:embed="rId2"/>
          <a:srcRect/>
          <a:stretch>
            <a:fillRect/>
          </a:stretch>
        </p:blipFill>
        <p:spPr bwMode="auto">
          <a:xfrm>
            <a:off x="6831013" y="0"/>
            <a:ext cx="2198687" cy="2339975"/>
          </a:xfrm>
          <a:prstGeom prst="rect">
            <a:avLst/>
          </a:prstGeom>
          <a:noFill/>
          <a:ln w="9525">
            <a:noFill/>
            <a:miter lim="800000"/>
            <a:headEnd/>
            <a:tailEnd/>
          </a:ln>
        </p:spPr>
      </p:pic>
      <p:sp>
        <p:nvSpPr>
          <p:cNvPr id="2" name="Заголовок 1"/>
          <p:cNvSpPr>
            <a:spLocks noGrp="1"/>
          </p:cNvSpPr>
          <p:nvPr>
            <p:ph type="title"/>
          </p:nvPr>
        </p:nvSpPr>
        <p:spPr/>
        <p:txBody>
          <a:bodyPr rtlCol="0">
            <a:normAutofit fontScale="90000"/>
          </a:bodyPr>
          <a:lstStyle/>
          <a:p>
            <a:pPr fontAlgn="auto">
              <a:spcAft>
                <a:spcPts val="0"/>
              </a:spcAft>
              <a:defRPr/>
            </a:pPr>
            <a:r>
              <a:rPr lang="ru-RU" sz="2400" b="1" u="sng" dirty="0" smtClean="0"/>
              <a:t>Права лиц, участвующих в </a:t>
            </a:r>
            <a:br>
              <a:rPr lang="ru-RU" sz="2400" b="1" u="sng" dirty="0" smtClean="0"/>
            </a:br>
            <a:r>
              <a:rPr lang="ru-RU" sz="2400" b="1" u="sng" dirty="0" smtClean="0"/>
              <a:t>исполнительном </a:t>
            </a:r>
            <a:br>
              <a:rPr lang="ru-RU" sz="2400" b="1" u="sng" dirty="0" smtClean="0"/>
            </a:br>
            <a:r>
              <a:rPr lang="ru-RU" sz="2400" b="1" u="sng" dirty="0" smtClean="0"/>
              <a:t>производстве (ст. 345 ХПК):</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638175" y="2036763"/>
            <a:ext cx="7886700" cy="4351337"/>
          </a:xfrm>
        </p:spPr>
        <p:txBody>
          <a:bodyPr>
            <a:normAutofit fontScale="85000" lnSpcReduction="20000"/>
          </a:bodyPr>
          <a:lstStyle/>
          <a:p>
            <a:pPr>
              <a:spcAft>
                <a:spcPts val="0"/>
              </a:spcAft>
              <a:buFont typeface="Arial" panose="020B0604020202020204" pitchFamily="34" charset="0"/>
              <a:buChar char="•"/>
              <a:defRPr/>
            </a:pPr>
            <a:r>
              <a:rPr lang="ru-RU" b="1" dirty="0" smtClean="0"/>
              <a:t>присутствовать</a:t>
            </a:r>
            <a:r>
              <a:rPr lang="ru-RU" dirty="0" smtClean="0"/>
              <a:t> при совершении судебным исполнителем действий;</a:t>
            </a:r>
          </a:p>
          <a:p>
            <a:pPr>
              <a:spcAft>
                <a:spcPts val="0"/>
              </a:spcAft>
              <a:buFont typeface="Arial" panose="020B0604020202020204" pitchFamily="34" charset="0"/>
              <a:buChar char="•"/>
              <a:defRPr/>
            </a:pPr>
            <a:r>
              <a:rPr lang="ru-RU" b="1" dirty="0" smtClean="0"/>
              <a:t>знакомиться с материалами исполнительного производства</a:t>
            </a:r>
            <a:r>
              <a:rPr lang="ru-RU" dirty="0" smtClean="0"/>
              <a:t>, за исключением материалов, предназначенных для служебного пользования, делать выписки из него или за свой счет снимать копии этих материалов;</a:t>
            </a:r>
          </a:p>
          <a:p>
            <a:pPr>
              <a:spcAft>
                <a:spcPts val="0"/>
              </a:spcAft>
              <a:buFont typeface="Arial" panose="020B0604020202020204" pitchFamily="34" charset="0"/>
              <a:buChar char="•"/>
              <a:defRPr/>
            </a:pPr>
            <a:r>
              <a:rPr lang="ru-RU" dirty="0" smtClean="0"/>
              <a:t>заявлять отводы </a:t>
            </a:r>
            <a:r>
              <a:rPr lang="ru-RU" b="1" dirty="0" smtClean="0"/>
              <a:t>(судебному исполнителю и суду при наличии для этого оснований)</a:t>
            </a:r>
            <a:r>
              <a:rPr lang="ru-RU" dirty="0" smtClean="0"/>
              <a:t>;</a:t>
            </a:r>
          </a:p>
          <a:p>
            <a:pPr>
              <a:spcAft>
                <a:spcPts val="0"/>
              </a:spcAft>
              <a:buFont typeface="Arial" panose="020B0604020202020204" pitchFamily="34" charset="0"/>
              <a:buChar char="•"/>
              <a:defRPr/>
            </a:pPr>
            <a:r>
              <a:rPr lang="ru-RU" dirty="0" smtClean="0"/>
              <a:t>заявлять ходатайства, подавать заявления;</a:t>
            </a:r>
          </a:p>
          <a:p>
            <a:pPr>
              <a:spcAft>
                <a:spcPts val="0"/>
              </a:spcAft>
              <a:buFont typeface="Arial" panose="020B0604020202020204" pitchFamily="34" charset="0"/>
              <a:buChar char="•"/>
              <a:defRPr/>
            </a:pPr>
            <a:r>
              <a:rPr lang="ru-RU" dirty="0" smtClean="0"/>
              <a:t>давать суду в письменной и устной форме объяснения;</a:t>
            </a:r>
          </a:p>
          <a:p>
            <a:pPr>
              <a:spcAft>
                <a:spcPts val="0"/>
              </a:spcAft>
              <a:buFont typeface="Arial" panose="020B0604020202020204" pitchFamily="34" charset="0"/>
              <a:buChar char="•"/>
              <a:defRPr/>
            </a:pPr>
            <a:r>
              <a:rPr lang="ru-RU" dirty="0" smtClean="0"/>
              <a:t>приводить свои доводы по всем вопросам, возникающим в ходе рассмотрения дела;</a:t>
            </a:r>
          </a:p>
          <a:p>
            <a:pPr>
              <a:spcAft>
                <a:spcPts val="0"/>
              </a:spcAft>
              <a:buFont typeface="Arial" panose="020B0604020202020204" pitchFamily="34" charset="0"/>
              <a:buChar char="•"/>
              <a:defRPr/>
            </a:pPr>
            <a:r>
              <a:rPr lang="ru-RU" dirty="0" smtClean="0"/>
              <a:t>получать копии судебных постановлений </a:t>
            </a:r>
            <a:r>
              <a:rPr lang="ru-RU" b="1" dirty="0" smtClean="0"/>
              <a:t>(</a:t>
            </a:r>
            <a:r>
              <a:rPr lang="ru-RU" b="1" dirty="0" err="1" smtClean="0"/>
              <a:t>постановлений</a:t>
            </a:r>
            <a:r>
              <a:rPr lang="ru-RU" b="1" dirty="0" smtClean="0"/>
              <a:t> судебного исполнителя)</a:t>
            </a:r>
            <a:r>
              <a:rPr lang="ru-RU" dirty="0" smtClean="0"/>
              <a:t>, принимаемых в виде отдельного документа;</a:t>
            </a:r>
          </a:p>
          <a:p>
            <a:pPr>
              <a:spcAft>
                <a:spcPts val="0"/>
              </a:spcAft>
              <a:buFont typeface="Arial" panose="020B0604020202020204" pitchFamily="34" charset="0"/>
              <a:buChar char="•"/>
              <a:defRPr/>
            </a:pPr>
            <a:r>
              <a:rPr lang="ru-RU" dirty="0" smtClean="0"/>
              <a:t>обжаловать судебные постановления </a:t>
            </a:r>
            <a:r>
              <a:rPr lang="ru-RU" b="1" dirty="0" smtClean="0"/>
              <a:t>(постановлений и действия (бездействие) судебного исполнителя).</a:t>
            </a:r>
            <a:endParaRPr lang="ru-RU" dirty="0" smtClean="0"/>
          </a:p>
          <a:p>
            <a:pPr>
              <a:spcAft>
                <a:spcPts val="0"/>
              </a:spcAft>
              <a:buFont typeface="Arial" panose="020B0604020202020204" pitchFamily="34" charset="0"/>
              <a:buChar char="•"/>
              <a:defRPr/>
            </a:pPr>
            <a:r>
              <a:rPr lang="ru-RU" dirty="0" smtClean="0"/>
              <a:t>знакомиться с ходатайствами других лиц, участвующих в исполнительном производстве, возражать против их ходатайств.</a:t>
            </a:r>
          </a:p>
          <a:p>
            <a:pPr fontAlgn="auto">
              <a:spcAft>
                <a:spcPts val="0"/>
              </a:spcAft>
              <a:buFont typeface="Arial" panose="020B0604020202020204" pitchFamily="34" charset="0"/>
              <a:buChar char="•"/>
              <a:defRPr/>
            </a:pPr>
            <a:endParaRPr lang="ru-RU"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p:txBody>
          <a:bodyPr/>
          <a:lstStyle/>
          <a:p>
            <a:r>
              <a:rPr lang="ru-RU" b="1" smtClean="0"/>
              <a:t>Статья 329. Исполнительные документы</a:t>
            </a:r>
            <a:endParaRPr lang="ru-RU" smtClean="0"/>
          </a:p>
        </p:txBody>
      </p:sp>
      <p:sp>
        <p:nvSpPr>
          <p:cNvPr id="3" name="Содержимое 2"/>
          <p:cNvSpPr>
            <a:spLocks noGrp="1"/>
          </p:cNvSpPr>
          <p:nvPr>
            <p:ph idx="1"/>
          </p:nvPr>
        </p:nvSpPr>
        <p:spPr>
          <a:xfrm>
            <a:off x="628650" y="1662113"/>
            <a:ext cx="7886700" cy="4514850"/>
          </a:xfrm>
        </p:spPr>
        <p:txBody>
          <a:bodyPr>
            <a:normAutofit fontScale="85000" lnSpcReduction="20000"/>
          </a:bodyPr>
          <a:lstStyle/>
          <a:p>
            <a:pPr fontAlgn="auto">
              <a:spcAft>
                <a:spcPts val="0"/>
              </a:spcAft>
              <a:buFont typeface="Arial" panose="020B0604020202020204" pitchFamily="34" charset="0"/>
              <a:buNone/>
              <a:defRPr/>
            </a:pPr>
            <a:r>
              <a:rPr lang="ru-RU" dirty="0" smtClean="0"/>
              <a:t>Исполнительными документами, подлежащими исполнению судебными исполнителями в порядке являются:</a:t>
            </a:r>
          </a:p>
          <a:p>
            <a:pPr fontAlgn="auto">
              <a:spcAft>
                <a:spcPts val="0"/>
              </a:spcAft>
              <a:buFont typeface="Arial" panose="020B0604020202020204" pitchFamily="34" charset="0"/>
              <a:buChar char="•"/>
              <a:defRPr/>
            </a:pPr>
            <a:r>
              <a:rPr lang="ru-RU" dirty="0" smtClean="0">
                <a:solidFill>
                  <a:srgbClr val="C00000"/>
                </a:solidFill>
              </a:rPr>
              <a:t>судебные приказы </a:t>
            </a:r>
            <a:r>
              <a:rPr lang="ru-RU" dirty="0" smtClean="0"/>
              <a:t>судов, рассматривающих экономические дела, выдаваемые на основании судебных постановлений судов, рассматривающих экономические дела, решений международных арбитражных (третейских) судов, третейских судов, иных постоянных арбитражных органов, находящихся на территории Республики Беларусь, решений иностранных судов, иностранных арбитражных решений;</a:t>
            </a:r>
          </a:p>
          <a:p>
            <a:pPr fontAlgn="auto">
              <a:spcAft>
                <a:spcPts val="0"/>
              </a:spcAft>
              <a:buFont typeface="Arial" panose="020B0604020202020204" pitchFamily="34" charset="0"/>
              <a:buChar char="•"/>
              <a:defRPr/>
            </a:pPr>
            <a:r>
              <a:rPr lang="ru-RU" dirty="0" smtClean="0">
                <a:solidFill>
                  <a:srgbClr val="C00000"/>
                </a:solidFill>
              </a:rPr>
              <a:t>определения суда</a:t>
            </a:r>
            <a:r>
              <a:rPr lang="ru-RU" dirty="0" smtClean="0"/>
              <a:t>, рассматривающего экономические дела, о судебном приказе;</a:t>
            </a:r>
          </a:p>
          <a:p>
            <a:pPr fontAlgn="auto">
              <a:spcAft>
                <a:spcPts val="0"/>
              </a:spcAft>
              <a:buFont typeface="Arial" panose="020B0604020202020204" pitchFamily="34" charset="0"/>
              <a:buChar char="•"/>
              <a:defRPr/>
            </a:pPr>
            <a:r>
              <a:rPr lang="ru-RU" dirty="0" smtClean="0">
                <a:solidFill>
                  <a:srgbClr val="C00000"/>
                </a:solidFill>
              </a:rPr>
              <a:t>постановления судебных исполнителей </a:t>
            </a:r>
            <a:r>
              <a:rPr lang="ru-RU" dirty="0" smtClean="0"/>
              <a:t>в случаях, установленных Кодексом;</a:t>
            </a:r>
          </a:p>
          <a:p>
            <a:pPr fontAlgn="auto">
              <a:spcAft>
                <a:spcPts val="0"/>
              </a:spcAft>
              <a:buFont typeface="Arial" panose="020B0604020202020204" pitchFamily="34" charset="0"/>
              <a:buChar char="•"/>
              <a:defRPr/>
            </a:pPr>
            <a:r>
              <a:rPr lang="ru-RU" dirty="0" smtClean="0">
                <a:solidFill>
                  <a:srgbClr val="C00000"/>
                </a:solidFill>
              </a:rPr>
              <a:t>постановления суда, органа, ведущего административный процесс, в части имущественных взысканий по делам об административных правонарушениях</a:t>
            </a:r>
            <a:r>
              <a:rPr lang="ru-RU" dirty="0" smtClean="0"/>
              <a:t>;</a:t>
            </a:r>
          </a:p>
          <a:p>
            <a:pPr fontAlgn="auto">
              <a:spcAft>
                <a:spcPts val="0"/>
              </a:spcAft>
              <a:buFont typeface="Arial" panose="020B0604020202020204" pitchFamily="34" charset="0"/>
              <a:buChar char="•"/>
              <a:defRPr/>
            </a:pPr>
            <a:r>
              <a:rPr lang="ru-RU" dirty="0" smtClean="0">
                <a:solidFill>
                  <a:srgbClr val="C00000"/>
                </a:solidFill>
              </a:rPr>
              <a:t>исполнительные документы иностранных судов </a:t>
            </a:r>
            <a:r>
              <a:rPr lang="ru-RU" dirty="0" smtClean="0"/>
              <a:t>в случаях, предусмотренных международными договорами Республики Беларусь;</a:t>
            </a:r>
          </a:p>
          <a:p>
            <a:pPr fontAlgn="auto">
              <a:spcAft>
                <a:spcPts val="0"/>
              </a:spcAft>
              <a:buFont typeface="Arial" panose="020B0604020202020204" pitchFamily="34" charset="0"/>
              <a:buChar char="•"/>
              <a:defRPr/>
            </a:pPr>
            <a:r>
              <a:rPr lang="ru-RU" dirty="0" smtClean="0">
                <a:solidFill>
                  <a:srgbClr val="C00000"/>
                </a:solidFill>
              </a:rPr>
              <a:t>иные акты</a:t>
            </a:r>
            <a:r>
              <a:rPr lang="ru-RU" dirty="0" smtClean="0"/>
              <a:t>, если в силу законодательных актов они являются исполнительными документами и подлежат исполнению в порядке, установленном настоящим Кодексом.</a:t>
            </a:r>
          </a:p>
          <a:p>
            <a:pPr fontAlgn="auto">
              <a:spcAft>
                <a:spcPts val="0"/>
              </a:spcAft>
              <a:buFont typeface="Arial" panose="020B0604020202020204" pitchFamily="34" charset="0"/>
              <a:buChar char="•"/>
              <a:defRPr/>
            </a:pPr>
            <a:endParaRPr lang="ru-RU"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rtlCol="0">
            <a:normAutofit fontScale="90000"/>
          </a:bodyPr>
          <a:lstStyle/>
          <a:p>
            <a:pPr fontAlgn="auto">
              <a:spcAft>
                <a:spcPts val="0"/>
              </a:spcAft>
              <a:defRPr/>
            </a:pPr>
            <a:r>
              <a:rPr lang="ru-RU" b="1" dirty="0" smtClean="0"/>
              <a:t>1. Получение постановления суда и исполнительного документа.</a:t>
            </a:r>
            <a:r>
              <a:rPr lang="ru-RU" dirty="0" smtClean="0"/>
              <a:t/>
            </a:r>
            <a:br>
              <a:rPr lang="ru-RU" dirty="0" smtClean="0"/>
            </a:br>
            <a:endParaRPr lang="ru-RU" dirty="0"/>
          </a:p>
        </p:txBody>
      </p:sp>
      <p:sp>
        <p:nvSpPr>
          <p:cNvPr id="16386" name="Текст 2"/>
          <p:cNvSpPr>
            <a:spLocks noGrp="1"/>
          </p:cNvSpPr>
          <p:nvPr>
            <p:ph type="body" idx="1"/>
          </p:nvPr>
        </p:nvSpPr>
        <p:spPr bwMode="auto">
          <a:xfrm>
            <a:off x="630238" y="1301750"/>
            <a:ext cx="3868737" cy="711200"/>
          </a:xfrm>
        </p:spPr>
        <p:txBody>
          <a:bodyPr wrap="square" numCol="1" anchorCtr="0" compatLnSpc="1">
            <a:prstTxWarp prst="textNoShape">
              <a:avLst/>
            </a:prstTxWarp>
          </a:bodyPr>
          <a:lstStyle/>
          <a:p>
            <a:pPr algn="ctr"/>
            <a:r>
              <a:rPr lang="ru-RU" smtClean="0">
                <a:solidFill>
                  <a:srgbClr val="7030A0"/>
                </a:solidFill>
              </a:rPr>
              <a:t>определение о судебном приказе </a:t>
            </a:r>
            <a:r>
              <a:rPr lang="ru-RU" smtClean="0"/>
              <a:t>(приказное производство) </a:t>
            </a:r>
          </a:p>
        </p:txBody>
      </p:sp>
      <p:sp>
        <p:nvSpPr>
          <p:cNvPr id="4" name="Содержимое 3"/>
          <p:cNvSpPr>
            <a:spLocks noGrp="1"/>
          </p:cNvSpPr>
          <p:nvPr>
            <p:ph sz="half" idx="2"/>
          </p:nvPr>
        </p:nvSpPr>
        <p:spPr>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lstStyle/>
          <a:p>
            <a:pPr fontAlgn="auto">
              <a:spcAft>
                <a:spcPts val="0"/>
              </a:spcAft>
              <a:buFont typeface="Arial" panose="020B0604020202020204" pitchFamily="34" charset="0"/>
              <a:buChar char="•"/>
              <a:defRPr/>
            </a:pPr>
            <a:r>
              <a:rPr lang="ru-RU" dirty="0" smtClean="0"/>
              <a:t>одновременно является </a:t>
            </a:r>
            <a:r>
              <a:rPr lang="ru-RU" u="sng" dirty="0" smtClean="0"/>
              <a:t>исполнительным документом</a:t>
            </a:r>
            <a:r>
              <a:rPr lang="ru-RU" dirty="0" smtClean="0"/>
              <a:t>, который можно отправлять в банк вместе с платежным требованием для списания денежных средств с банковского счета должника.</a:t>
            </a:r>
          </a:p>
          <a:p>
            <a:pPr fontAlgn="auto">
              <a:spcAft>
                <a:spcPts val="0"/>
              </a:spcAft>
              <a:buFont typeface="Arial" panose="020B0604020202020204" pitchFamily="34" charset="0"/>
              <a:buChar char="•"/>
              <a:defRPr/>
            </a:pPr>
            <a:endParaRPr lang="ru-RU" dirty="0"/>
          </a:p>
        </p:txBody>
      </p:sp>
      <p:sp>
        <p:nvSpPr>
          <p:cNvPr id="5" name="Текст 4"/>
          <p:cNvSpPr>
            <a:spLocks noGrp="1"/>
          </p:cNvSpPr>
          <p:nvPr>
            <p:ph type="body" sz="quarter" idx="3"/>
          </p:nvPr>
        </p:nvSpPr>
        <p:spPr>
          <a:xfrm>
            <a:off x="4629150" y="1222375"/>
            <a:ext cx="3887788" cy="835025"/>
          </a:xfrm>
        </p:spPr>
        <p:txBody>
          <a:bodyPr>
            <a:normAutofit fontScale="70000" lnSpcReduction="20000"/>
          </a:bodyPr>
          <a:lstStyle/>
          <a:p>
            <a:pPr fontAlgn="auto">
              <a:spcAft>
                <a:spcPts val="0"/>
              </a:spcAft>
              <a:buFont typeface="Arial" panose="020B0604020202020204" pitchFamily="34" charset="0"/>
              <a:buNone/>
              <a:defRPr/>
            </a:pPr>
            <a:endParaRPr lang="ru-RU" dirty="0" smtClean="0"/>
          </a:p>
          <a:p>
            <a:pPr algn="ctr" fontAlgn="auto">
              <a:spcAft>
                <a:spcPts val="0"/>
              </a:spcAft>
              <a:buFont typeface="Arial" panose="020B0604020202020204" pitchFamily="34" charset="0"/>
              <a:buNone/>
              <a:defRPr/>
            </a:pPr>
            <a:r>
              <a:rPr lang="ru-RU" sz="2600" dirty="0" smtClean="0">
                <a:solidFill>
                  <a:srgbClr val="7030A0"/>
                </a:solidFill>
              </a:rPr>
              <a:t>решение суда </a:t>
            </a:r>
          </a:p>
          <a:p>
            <a:pPr algn="ctr" fontAlgn="auto">
              <a:spcAft>
                <a:spcPts val="0"/>
              </a:spcAft>
              <a:buFont typeface="Arial" panose="020B0604020202020204" pitchFamily="34" charset="0"/>
              <a:buNone/>
              <a:defRPr/>
            </a:pPr>
            <a:r>
              <a:rPr lang="ru-RU" sz="2600" dirty="0" smtClean="0"/>
              <a:t>(исковое производство)</a:t>
            </a:r>
          </a:p>
        </p:txBody>
      </p:sp>
      <p:sp>
        <p:nvSpPr>
          <p:cNvPr id="6" name="Содержимое 5"/>
          <p:cNvSpPr>
            <a:spLocks noGrp="1"/>
          </p:cNvSpPr>
          <p:nvPr>
            <p:ph sz="quarter" idx="4"/>
          </p:nvPr>
        </p:nvSpPr>
        <p:spPr>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lstStyle/>
          <a:p>
            <a:pPr fontAlgn="auto">
              <a:spcAft>
                <a:spcPts val="0"/>
              </a:spcAft>
              <a:buFont typeface="Arial" panose="020B0604020202020204" pitchFamily="34" charset="0"/>
              <a:buChar char="•"/>
              <a:defRPr/>
            </a:pPr>
            <a:r>
              <a:rPr lang="ru-RU" dirty="0" smtClean="0"/>
              <a:t>необходимо дополнительно получить </a:t>
            </a:r>
            <a:r>
              <a:rPr lang="ru-RU" b="1" i="1" dirty="0" smtClean="0"/>
              <a:t>судебный приказ</a:t>
            </a:r>
            <a:r>
              <a:rPr lang="ru-RU" dirty="0" smtClean="0"/>
              <a:t> (</a:t>
            </a:r>
            <a:r>
              <a:rPr lang="ru-RU" u="sng" dirty="0" smtClean="0"/>
              <a:t>исполнительный документ</a:t>
            </a:r>
            <a:r>
              <a:rPr lang="ru-RU" dirty="0" smtClean="0"/>
              <a:t>, который выдается судом после вступления решения в силу (т.е. по истечению 15 рабочих дней, если не было обжалования).</a:t>
            </a:r>
          </a:p>
          <a:p>
            <a:pPr fontAlgn="auto">
              <a:spcAft>
                <a:spcPts val="0"/>
              </a:spcAft>
              <a:buFont typeface="Arial" panose="020B0604020202020204" pitchFamily="34" charset="0"/>
              <a:buChar char="•"/>
              <a:defRPr/>
            </a:pPr>
            <a:endParaRPr lang="ru-RU"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a:xfrm>
            <a:off x="298450" y="0"/>
            <a:ext cx="8599488" cy="1617663"/>
          </a:xfrm>
        </p:spPr>
        <p:txBody>
          <a:bodyPr/>
          <a:lstStyle/>
          <a:p>
            <a:r>
              <a:rPr lang="ru-RU" sz="3000" b="1" smtClean="0"/>
              <a:t>2. Предъявление исполнительного документа и платежного требования в банк</a:t>
            </a:r>
            <a:r>
              <a:rPr lang="ru-RU" smtClean="0"/>
              <a:t/>
            </a:r>
            <a:br>
              <a:rPr lang="ru-RU" smtClean="0"/>
            </a:br>
            <a:endParaRPr lang="ru-RU" smtClean="0"/>
          </a:p>
        </p:txBody>
      </p:sp>
      <p:sp>
        <p:nvSpPr>
          <p:cNvPr id="3" name="Содержимое 2"/>
          <p:cNvSpPr>
            <a:spLocks noGrp="1"/>
          </p:cNvSpPr>
          <p:nvPr>
            <p:ph idx="1"/>
          </p:nvPr>
        </p:nvSpPr>
        <p:spPr>
          <a:xfrm>
            <a:off x="3944938" y="2268538"/>
            <a:ext cx="5199062" cy="4589462"/>
          </a:xfrm>
        </p:spPr>
        <p:txBody>
          <a:bodyPr>
            <a:normAutofit fontScale="85000" lnSpcReduction="20000"/>
          </a:bodyPr>
          <a:lstStyle/>
          <a:p>
            <a:pPr fontAlgn="auto">
              <a:spcAft>
                <a:spcPts val="0"/>
              </a:spcAft>
              <a:buFont typeface="Arial" panose="020B0604020202020204" pitchFamily="34" charset="0"/>
              <a:buChar char="•"/>
              <a:defRPr/>
            </a:pPr>
            <a:r>
              <a:rPr lang="ru-RU" dirty="0" smtClean="0"/>
              <a:t>принятые к исполнению платежные требования подлежат оплате </a:t>
            </a:r>
            <a:r>
              <a:rPr lang="ru-RU" b="1" u="sng" dirty="0" smtClean="0"/>
              <a:t>не позднее банковского дня</a:t>
            </a:r>
            <a:r>
              <a:rPr lang="ru-RU" dirty="0" smtClean="0"/>
              <a:t> их поступления в банк-отправитель в полной сумме при наличии денежных средств на счете плательщика. </a:t>
            </a:r>
          </a:p>
          <a:p>
            <a:pPr fontAlgn="auto">
              <a:spcAft>
                <a:spcPts val="0"/>
              </a:spcAft>
              <a:buFont typeface="Arial" panose="020B0604020202020204" pitchFamily="34" charset="0"/>
              <a:buChar char="•"/>
              <a:defRPr/>
            </a:pPr>
            <a:r>
              <a:rPr lang="ru-RU" dirty="0" smtClean="0"/>
              <a:t>Если сумма исполненного платежного требования </a:t>
            </a:r>
            <a:r>
              <a:rPr lang="ru-RU" b="1" dirty="0" smtClean="0"/>
              <a:t>меньше суммы исполнительного документа,</a:t>
            </a:r>
            <a:r>
              <a:rPr lang="ru-RU" dirty="0" smtClean="0"/>
              <a:t> в том числе с учетом отметок о частичной оплате, второй экземпляр платежного требования направляется плательщику, а третий экземпляр вместе с исполнительным документом возвращается взыскателю через обслуживающий банк. </a:t>
            </a:r>
          </a:p>
          <a:p>
            <a:pPr fontAlgn="auto">
              <a:spcAft>
                <a:spcPts val="0"/>
              </a:spcAft>
              <a:buFont typeface="Arial" panose="020B0604020202020204" pitchFamily="34" charset="0"/>
              <a:buChar char="•"/>
              <a:defRPr/>
            </a:pPr>
            <a:r>
              <a:rPr lang="ru-RU" b="1" dirty="0" smtClean="0"/>
              <a:t>Неисполненные (частично исполненные) платежные требования, предъявленные к текущему счету плательщика - юридического лица, в неоплаченной сумме помещаются в картотеку.</a:t>
            </a:r>
            <a:endParaRPr lang="ru-RU" dirty="0" smtClean="0"/>
          </a:p>
          <a:p>
            <a:pPr fontAlgn="auto">
              <a:spcAft>
                <a:spcPts val="0"/>
              </a:spcAft>
              <a:buFont typeface="Arial" panose="020B0604020202020204" pitchFamily="34" charset="0"/>
              <a:buChar char="•"/>
              <a:defRPr/>
            </a:pPr>
            <a:endParaRPr lang="ru-RU" dirty="0"/>
          </a:p>
        </p:txBody>
      </p:sp>
      <p:sp>
        <p:nvSpPr>
          <p:cNvPr id="4" name="Текст 3"/>
          <p:cNvSpPr>
            <a:spLocks noGrp="1"/>
          </p:cNvSpPr>
          <p:nvPr>
            <p:ph type="body" sz="half" idx="2"/>
          </p:nvPr>
        </p:nvSpPr>
        <p:spPr>
          <a:xfrm>
            <a:off x="281181" y="2352201"/>
            <a:ext cx="2857673" cy="1252645"/>
          </a:xfrm>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lstStyle/>
          <a:p>
            <a:pPr fontAlgn="auto">
              <a:spcAft>
                <a:spcPts val="0"/>
              </a:spcAft>
              <a:buFont typeface="Arial" panose="020B0604020202020204" pitchFamily="34" charset="0"/>
              <a:buNone/>
              <a:defRPr/>
            </a:pPr>
            <a:r>
              <a:rPr lang="ru-RU" sz="1400" b="1" i="1" dirty="0" smtClean="0"/>
              <a:t>Постановления Правления Национального банка Республики Беларусь от 29.03.2001 № 66 «Об утверждении Инструкции о банковском переводе»</a:t>
            </a:r>
            <a:endParaRPr lang="ru-RU" sz="1400" dirty="0"/>
          </a:p>
        </p:txBody>
      </p:sp>
      <p:sp>
        <p:nvSpPr>
          <p:cNvPr id="5" name="TextBox 4"/>
          <p:cNvSpPr txBox="1"/>
          <p:nvPr/>
        </p:nvSpPr>
        <p:spPr>
          <a:xfrm>
            <a:off x="1487488" y="1371600"/>
            <a:ext cx="5783262" cy="461963"/>
          </a:xfrm>
          <a:prstGeom prst="rect">
            <a:avLst/>
          </a:prstGeom>
          <a:noFill/>
        </p:spPr>
        <p:txBody>
          <a:bodyPr>
            <a:spAutoFit/>
          </a:bodyPr>
          <a:lstStyle/>
          <a:p>
            <a:pPr fontAlgn="auto">
              <a:spcBef>
                <a:spcPts val="0"/>
              </a:spcBef>
              <a:spcAft>
                <a:spcPts val="0"/>
              </a:spcAft>
              <a:defRPr/>
            </a:pPr>
            <a:r>
              <a:rPr lang="ru-RU" sz="2400" b="1" spc="-150" dirty="0">
                <a:solidFill>
                  <a:srgbClr val="7030A0"/>
                </a:solidFill>
                <a:latin typeface="+mn-lt"/>
              </a:rPr>
              <a:t>Бесспорное списание денежных средств</a:t>
            </a:r>
            <a:endParaRPr lang="ru-RU" sz="2400" b="1" spc="-150" dirty="0">
              <a:solidFill>
                <a:srgbClr val="7030A0"/>
              </a:solidFill>
              <a:latin typeface="+mn-lt"/>
            </a:endParaRPr>
          </a:p>
        </p:txBody>
      </p:sp>
      <p:sp>
        <p:nvSpPr>
          <p:cNvPr id="6" name="TextBox 5"/>
          <p:cNvSpPr txBox="1">
            <a:spLocks noChangeArrowheads="1"/>
          </p:cNvSpPr>
          <p:nvPr/>
        </p:nvSpPr>
        <p:spPr bwMode="auto">
          <a:xfrm>
            <a:off x="142875" y="4697413"/>
            <a:ext cx="3335338" cy="2032000"/>
          </a:xfrm>
          <a:prstGeom prst="rect">
            <a:avLst/>
          </a:prstGeom>
          <a:noFill/>
          <a:ln w="9525">
            <a:noFill/>
            <a:miter lim="800000"/>
            <a:headEnd/>
            <a:tailEnd/>
          </a:ln>
        </p:spPr>
        <p:txBody>
          <a:bodyPr wrap="none">
            <a:spAutoFit/>
          </a:bodyPr>
          <a:lstStyle/>
          <a:p>
            <a:r>
              <a:rPr lang="ru-RU">
                <a:solidFill>
                  <a:srgbClr val="7030A0"/>
                </a:solidFill>
                <a:latin typeface="Calibri" pitchFamily="34" charset="0"/>
              </a:rPr>
              <a:t>К заявлению о возбуждении </a:t>
            </a:r>
          </a:p>
          <a:p>
            <a:r>
              <a:rPr lang="ru-RU">
                <a:solidFill>
                  <a:srgbClr val="7030A0"/>
                </a:solidFill>
                <a:latin typeface="Calibri" pitchFamily="34" charset="0"/>
              </a:rPr>
              <a:t>исполнительного производства </a:t>
            </a:r>
          </a:p>
          <a:p>
            <a:r>
              <a:rPr lang="ru-RU">
                <a:solidFill>
                  <a:srgbClr val="7030A0"/>
                </a:solidFill>
                <a:latin typeface="Calibri" pitchFamily="34" charset="0"/>
              </a:rPr>
              <a:t>прикладываются </a:t>
            </a:r>
          </a:p>
          <a:p>
            <a:r>
              <a:rPr lang="ru-RU" b="1">
                <a:solidFill>
                  <a:srgbClr val="7030A0"/>
                </a:solidFill>
                <a:latin typeface="Calibri" pitchFamily="34" charset="0"/>
              </a:rPr>
              <a:t>доказательства</a:t>
            </a:r>
            <a:r>
              <a:rPr lang="ru-RU">
                <a:solidFill>
                  <a:srgbClr val="7030A0"/>
                </a:solidFill>
                <a:latin typeface="Calibri" pitchFamily="34" charset="0"/>
              </a:rPr>
              <a:t> о принятых </a:t>
            </a:r>
          </a:p>
          <a:p>
            <a:r>
              <a:rPr lang="ru-RU">
                <a:solidFill>
                  <a:srgbClr val="7030A0"/>
                </a:solidFill>
                <a:latin typeface="Calibri" pitchFamily="34" charset="0"/>
              </a:rPr>
              <a:t>взыскателем мерах </a:t>
            </a:r>
          </a:p>
          <a:p>
            <a:r>
              <a:rPr lang="ru-RU" b="1">
                <a:solidFill>
                  <a:srgbClr val="7030A0"/>
                </a:solidFill>
                <a:latin typeface="Calibri" pitchFamily="34" charset="0"/>
              </a:rPr>
              <a:t>по бесспорному списанию </a:t>
            </a:r>
          </a:p>
          <a:p>
            <a:r>
              <a:rPr lang="ru-RU" b="1">
                <a:solidFill>
                  <a:srgbClr val="7030A0"/>
                </a:solidFill>
                <a:latin typeface="Calibri" pitchFamily="34" charset="0"/>
              </a:rPr>
              <a:t>денежных средств</a:t>
            </a:r>
            <a:r>
              <a:rPr lang="ru-RU">
                <a:latin typeface="Calibri" pitchFamily="34" charset="0"/>
              </a:rPr>
              <a:t> </a:t>
            </a:r>
          </a:p>
        </p:txBody>
      </p:sp>
      <p:sp>
        <p:nvSpPr>
          <p:cNvPr id="13" name="Штриховая стрелка вправо 12"/>
          <p:cNvSpPr/>
          <p:nvPr/>
        </p:nvSpPr>
        <p:spPr>
          <a:xfrm>
            <a:off x="3190875" y="2549525"/>
            <a:ext cx="685800" cy="59848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12" presetClass="entr" presetSubtype="4"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slide(fromBottom)">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dirty="0" smtClean="0"/>
              <a:t>3. Составление заявления и направление судебным исполнителям</a:t>
            </a:r>
            <a:r>
              <a:rPr lang="ru-RU" dirty="0" smtClean="0"/>
              <a:t/>
            </a:r>
            <a:br>
              <a:rPr lang="ru-RU" dirty="0" smtClean="0"/>
            </a:br>
            <a:endParaRPr lang="ru-RU" dirty="0"/>
          </a:p>
        </p:txBody>
      </p:sp>
      <p:sp>
        <p:nvSpPr>
          <p:cNvPr id="18434" name="Содержимое 2"/>
          <p:cNvSpPr>
            <a:spLocks noGrp="1"/>
          </p:cNvSpPr>
          <p:nvPr>
            <p:ph idx="1"/>
          </p:nvPr>
        </p:nvSpPr>
        <p:spPr bwMode="auto">
          <a:xfrm>
            <a:off x="598488" y="1398588"/>
            <a:ext cx="8545512" cy="5459412"/>
          </a:xfrm>
        </p:spPr>
        <p:txBody>
          <a:bodyPr wrap="square" numCol="1" anchor="t" anchorCtr="0" compatLnSpc="1">
            <a:prstTxWarp prst="textNoShape">
              <a:avLst/>
            </a:prstTxWarp>
          </a:bodyPr>
          <a:lstStyle/>
          <a:p>
            <a:pPr>
              <a:buFont typeface="Arial" charset="0"/>
              <a:buNone/>
            </a:pPr>
            <a:r>
              <a:rPr lang="ru-RU" sz="2600" smtClean="0">
                <a:solidFill>
                  <a:srgbClr val="7030A0"/>
                </a:solidFill>
              </a:rPr>
              <a:t>Определение </a:t>
            </a:r>
            <a:r>
              <a:rPr lang="ru-RU" sz="2600" b="1" i="1" smtClean="0">
                <a:solidFill>
                  <a:srgbClr val="7030A0"/>
                </a:solidFill>
              </a:rPr>
              <a:t>места исполнения: </a:t>
            </a:r>
          </a:p>
          <a:p>
            <a:r>
              <a:rPr lang="ru-RU" sz="2600" b="1" u="sng" smtClean="0">
                <a:solidFill>
                  <a:srgbClr val="C00000"/>
                </a:solidFill>
              </a:rPr>
              <a:t>по месту нахождения</a:t>
            </a:r>
            <a:r>
              <a:rPr lang="ru-RU" sz="2600" smtClean="0">
                <a:solidFill>
                  <a:srgbClr val="C00000"/>
                </a:solidFill>
              </a:rPr>
              <a:t>, </a:t>
            </a:r>
          </a:p>
          <a:p>
            <a:r>
              <a:rPr lang="ru-RU" sz="2600" b="1" u="sng" smtClean="0">
                <a:solidFill>
                  <a:srgbClr val="C00000"/>
                </a:solidFill>
              </a:rPr>
              <a:t>месту жительства</a:t>
            </a:r>
            <a:r>
              <a:rPr lang="ru-RU" sz="2600" smtClean="0">
                <a:solidFill>
                  <a:srgbClr val="C00000"/>
                </a:solidFill>
              </a:rPr>
              <a:t> должника </a:t>
            </a:r>
          </a:p>
          <a:p>
            <a:r>
              <a:rPr lang="ru-RU" sz="2600" smtClean="0"/>
              <a:t>Или месту </a:t>
            </a:r>
            <a:r>
              <a:rPr lang="ru-RU" sz="2600" b="1" u="sng" smtClean="0"/>
              <a:t>осуществления хозяйственной деятельности должником</a:t>
            </a:r>
            <a:r>
              <a:rPr lang="ru-RU" sz="2600" smtClean="0"/>
              <a:t> </a:t>
            </a:r>
          </a:p>
          <a:p>
            <a:r>
              <a:rPr lang="ru-RU" sz="2600" smtClean="0"/>
              <a:t>либо </a:t>
            </a:r>
            <a:r>
              <a:rPr lang="ru-RU" sz="2600" b="1" u="sng" smtClean="0"/>
              <a:t>по месту нахождения его имущества.</a:t>
            </a:r>
            <a:endParaRPr lang="ru-RU" sz="2600" smtClean="0"/>
          </a:p>
          <a:p>
            <a:pPr>
              <a:buFont typeface="Arial" charset="0"/>
              <a:buNone/>
            </a:pPr>
            <a:r>
              <a:rPr lang="ru-RU" smtClean="0"/>
              <a:t>Заявление подается </a:t>
            </a:r>
            <a:r>
              <a:rPr lang="ru-RU" smtClean="0">
                <a:solidFill>
                  <a:srgbClr val="C00000"/>
                </a:solidFill>
              </a:rPr>
              <a:t>в письменной форме </a:t>
            </a:r>
            <a:r>
              <a:rPr lang="ru-RU" smtClean="0"/>
              <a:t>и должно быть </a:t>
            </a:r>
            <a:r>
              <a:rPr lang="ru-RU" smtClean="0">
                <a:solidFill>
                  <a:srgbClr val="C00000"/>
                </a:solidFill>
              </a:rPr>
              <a:t>подписано взыскателем или его представителем</a:t>
            </a:r>
            <a:r>
              <a:rPr lang="ru-RU" smtClean="0"/>
              <a:t>.</a:t>
            </a:r>
          </a:p>
          <a:p>
            <a:pPr>
              <a:buFont typeface="Arial" charset="0"/>
              <a:buNone/>
            </a:pPr>
            <a:endParaRPr lang="ru-RU" smtClean="0"/>
          </a:p>
          <a:p>
            <a:endParaRPr lang="ru-RU" smtClean="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77813" y="365125"/>
            <a:ext cx="8237537" cy="692150"/>
          </a:xfrm>
        </p:spPr>
        <p:txBody>
          <a:bodyPr rtlCol="0">
            <a:normAutofit fontScale="90000"/>
          </a:bodyPr>
          <a:lstStyle/>
          <a:p>
            <a:pPr fontAlgn="auto">
              <a:spcAft>
                <a:spcPts val="0"/>
              </a:spcAft>
              <a:defRPr/>
            </a:pPr>
            <a:r>
              <a:rPr lang="ru-RU" b="1" dirty="0" smtClean="0"/>
              <a:t>3. Составление заявления и направление судебным исполнителям</a:t>
            </a:r>
            <a:endParaRPr lang="ru-RU" dirty="0"/>
          </a:p>
        </p:txBody>
      </p:sp>
      <p:sp>
        <p:nvSpPr>
          <p:cNvPr id="3" name="Содержимое 2"/>
          <p:cNvSpPr>
            <a:spLocks noGrp="1"/>
          </p:cNvSpPr>
          <p:nvPr>
            <p:ph sz="half" idx="1"/>
          </p:nvPr>
        </p:nvSpPr>
        <p:spPr>
          <a:xfrm>
            <a:off x="6543675" y="1317625"/>
            <a:ext cx="2600325" cy="5540375"/>
          </a:xfrm>
        </p:spPr>
        <p:txBody>
          <a:bodyPr>
            <a:normAutofit fontScale="32500" lnSpcReduction="20000"/>
          </a:bodyPr>
          <a:lstStyle/>
          <a:p>
            <a:pPr>
              <a:spcAft>
                <a:spcPts val="0"/>
              </a:spcAft>
              <a:buFont typeface="Arial" panose="020B0604020202020204" pitchFamily="34" charset="0"/>
              <a:buNone/>
              <a:defRPr/>
            </a:pPr>
            <a:r>
              <a:rPr lang="ru-RU" sz="4300" dirty="0" smtClean="0">
                <a:solidFill>
                  <a:srgbClr val="7030A0"/>
                </a:solidFill>
              </a:rPr>
              <a:t>К заявлению о возбуждении исполнительного производства прилагаются</a:t>
            </a:r>
          </a:p>
          <a:p>
            <a:pPr>
              <a:spcAft>
                <a:spcPts val="0"/>
              </a:spcAft>
              <a:buFont typeface="Arial" panose="020B0604020202020204" pitchFamily="34" charset="0"/>
              <a:buChar char="•"/>
              <a:defRPr/>
            </a:pPr>
            <a:r>
              <a:rPr lang="ru-RU" sz="4000" b="1" dirty="0" smtClean="0"/>
              <a:t>1)</a:t>
            </a:r>
            <a:r>
              <a:rPr lang="ru-RU" sz="4000" dirty="0" smtClean="0"/>
              <a:t> </a:t>
            </a:r>
            <a:r>
              <a:rPr lang="ru-RU" sz="4000" b="1" dirty="0" smtClean="0"/>
              <a:t>оригинал</a:t>
            </a:r>
            <a:r>
              <a:rPr lang="ru-RU" sz="4000" dirty="0" smtClean="0"/>
              <a:t> исполнительного документа </a:t>
            </a:r>
            <a:r>
              <a:rPr lang="ru-RU" sz="4000" i="1" dirty="0" smtClean="0"/>
              <a:t>(определения о судебном приказе или судебный приказ);</a:t>
            </a:r>
            <a:endParaRPr lang="ru-RU" sz="4000" dirty="0" smtClean="0"/>
          </a:p>
          <a:p>
            <a:pPr>
              <a:spcAft>
                <a:spcPts val="0"/>
              </a:spcAft>
              <a:buFont typeface="Arial" panose="020B0604020202020204" pitchFamily="34" charset="0"/>
              <a:buChar char="•"/>
              <a:defRPr/>
            </a:pPr>
            <a:r>
              <a:rPr lang="ru-RU" sz="4000" b="1" dirty="0" smtClean="0"/>
              <a:t>2)</a:t>
            </a:r>
            <a:r>
              <a:rPr lang="ru-RU" sz="4000" dirty="0" smtClean="0"/>
              <a:t> </a:t>
            </a:r>
            <a:r>
              <a:rPr lang="ru-RU" sz="4000" b="1" dirty="0" smtClean="0"/>
              <a:t>доказательства обращения в банк за бесспорным взысканием задолженности</a:t>
            </a:r>
            <a:r>
              <a:rPr lang="ru-RU" sz="4000" dirty="0" smtClean="0"/>
              <a:t> </a:t>
            </a:r>
            <a:r>
              <a:rPr lang="ru-RU" sz="4000" i="1" dirty="0" smtClean="0"/>
              <a:t>(как правило, оригинал платежного требования с отметкой о помещении его в картотеку и с отметкой о его отзыве).</a:t>
            </a:r>
            <a:endParaRPr lang="ru-RU" sz="4000" dirty="0" smtClean="0"/>
          </a:p>
          <a:p>
            <a:pPr>
              <a:spcAft>
                <a:spcPts val="0"/>
              </a:spcAft>
              <a:buFont typeface="Arial" panose="020B0604020202020204" pitchFamily="34" charset="0"/>
              <a:buChar char="•"/>
              <a:defRPr/>
            </a:pPr>
            <a:r>
              <a:rPr lang="ru-RU" sz="4000" b="1" dirty="0" smtClean="0"/>
              <a:t>3)</a:t>
            </a:r>
            <a:r>
              <a:rPr lang="ru-RU" sz="4000" dirty="0" smtClean="0"/>
              <a:t> доверенность, если заявление подписывается представителем взыскателя.</a:t>
            </a:r>
          </a:p>
          <a:p>
            <a:pPr>
              <a:spcAft>
                <a:spcPts val="0"/>
              </a:spcAft>
              <a:buFont typeface="Arial" panose="020B0604020202020204" pitchFamily="34" charset="0"/>
              <a:buChar char="•"/>
              <a:defRPr/>
            </a:pPr>
            <a:endParaRPr lang="ru-RU" sz="4000" dirty="0" smtClean="0"/>
          </a:p>
          <a:p>
            <a:pPr>
              <a:spcAft>
                <a:spcPts val="0"/>
              </a:spcAft>
              <a:buFont typeface="Arial" panose="020B0604020202020204" pitchFamily="34" charset="0"/>
              <a:buNone/>
              <a:defRPr/>
            </a:pPr>
            <a:r>
              <a:rPr lang="ru-RU" sz="4000" dirty="0" smtClean="0"/>
              <a:t>    Отправлять заявление о возбуждении исполнительного производства необходимо </a:t>
            </a:r>
            <a:r>
              <a:rPr lang="ru-RU" sz="4000" dirty="0" smtClean="0">
                <a:solidFill>
                  <a:srgbClr val="C00000"/>
                </a:solidFill>
              </a:rPr>
              <a:t>заказной корреспонденцией с заказным уведомлением</a:t>
            </a:r>
            <a:r>
              <a:rPr lang="ru-RU" sz="4000" dirty="0" smtClean="0"/>
              <a:t>. Чек об отправке и уведомление необходимо сохранить. Возможно также передать документы непосредственно </a:t>
            </a:r>
            <a:r>
              <a:rPr lang="ru-RU" sz="4000" dirty="0" smtClean="0">
                <a:solidFill>
                  <a:srgbClr val="C00000"/>
                </a:solidFill>
              </a:rPr>
              <a:t>в канцелярию отдела принудительного исполнения</a:t>
            </a:r>
            <a:r>
              <a:rPr lang="ru-RU" sz="4000" dirty="0" smtClean="0"/>
              <a:t>.</a:t>
            </a:r>
          </a:p>
          <a:p>
            <a:pPr fontAlgn="auto">
              <a:spcAft>
                <a:spcPts val="0"/>
              </a:spcAft>
              <a:buFont typeface="Arial" panose="020B0604020202020204" pitchFamily="34" charset="0"/>
              <a:buChar char="•"/>
              <a:defRPr/>
            </a:pPr>
            <a:endParaRPr lang="ru-RU" dirty="0"/>
          </a:p>
        </p:txBody>
      </p:sp>
      <p:sp>
        <p:nvSpPr>
          <p:cNvPr id="5" name="Содержимое 4"/>
          <p:cNvSpPr>
            <a:spLocks noGrp="1"/>
          </p:cNvSpPr>
          <p:nvPr>
            <p:ph sz="half" idx="2"/>
          </p:nvPr>
        </p:nvSpPr>
        <p:spPr bwMode="auto">
          <a:xfrm>
            <a:off x="223838" y="1282700"/>
            <a:ext cx="6167437" cy="5467350"/>
          </a:xfrm>
        </p:spPr>
        <p:txBody>
          <a:bodyPr wrap="square" numCol="1" anchor="t" anchorCtr="0" compatLnSpc="1">
            <a:prstTxWarp prst="textNoShape">
              <a:avLst/>
            </a:prstTxWarp>
          </a:bodyPr>
          <a:lstStyle/>
          <a:p>
            <a:pPr>
              <a:buFont typeface="Arial" charset="0"/>
              <a:buNone/>
            </a:pPr>
            <a:r>
              <a:rPr lang="ru-RU" sz="1600" smtClean="0">
                <a:solidFill>
                  <a:srgbClr val="7030A0"/>
                </a:solidFill>
              </a:rPr>
              <a:t>В заявлении о возбуждении исполнительного производства должны быть указаны:</a:t>
            </a:r>
          </a:p>
          <a:p>
            <a:r>
              <a:rPr lang="ru-RU" sz="1400" b="1" u="sng" smtClean="0"/>
              <a:t>наименование органа</a:t>
            </a:r>
            <a:r>
              <a:rPr lang="ru-RU" sz="1400" b="1" smtClean="0"/>
              <a:t> </a:t>
            </a:r>
            <a:r>
              <a:rPr lang="ru-RU" sz="1400" smtClean="0"/>
              <a:t>принудительного исполнения, в который подается заявление;</a:t>
            </a:r>
          </a:p>
          <a:p>
            <a:r>
              <a:rPr lang="ru-RU" sz="1400" b="1" u="sng" smtClean="0"/>
              <a:t>сведения</a:t>
            </a:r>
            <a:r>
              <a:rPr lang="ru-RU" sz="1400" u="sng" smtClean="0"/>
              <a:t> о месте жительства</a:t>
            </a:r>
            <a:r>
              <a:rPr lang="ru-RU" sz="1400" smtClean="0"/>
              <a:t> (месте пребывания) или месте нахождения, расчетных (текущих) счетах </a:t>
            </a:r>
            <a:r>
              <a:rPr lang="ru-RU" sz="1400" b="1" smtClean="0"/>
              <a:t>должника</a:t>
            </a:r>
            <a:r>
              <a:rPr lang="ru-RU" sz="1400" smtClean="0"/>
              <a:t>, месте нахождения имущества должника, его учетный номер плательщика, контактные телефоны, электронные адреса, если взыскатель располагает такими сведениями;</a:t>
            </a:r>
          </a:p>
          <a:p>
            <a:r>
              <a:rPr lang="ru-RU" sz="1400" b="1" u="sng" smtClean="0"/>
              <a:t>сведения</a:t>
            </a:r>
            <a:r>
              <a:rPr lang="ru-RU" sz="1400" smtClean="0"/>
              <a:t> </a:t>
            </a:r>
            <a:r>
              <a:rPr lang="ru-RU" sz="1400" u="sng" smtClean="0"/>
              <a:t>о месте жительства</a:t>
            </a:r>
            <a:r>
              <a:rPr lang="ru-RU" sz="1400" smtClean="0"/>
              <a:t> (месте пребывания) или месте нахождения, расчетных (текущих) счетах </a:t>
            </a:r>
            <a:r>
              <a:rPr lang="ru-RU" sz="1400" b="1" smtClean="0"/>
              <a:t>взыскателя</a:t>
            </a:r>
            <a:r>
              <a:rPr lang="ru-RU" sz="1400" smtClean="0"/>
              <a:t>, на которые необходимо перечислять взыскиваемые суммы, его учетный номер плательщика, контактные телефоны, электронные адреса (при их наличии);</a:t>
            </a:r>
          </a:p>
          <a:p>
            <a:r>
              <a:rPr lang="ru-RU" sz="1400" b="1" u="sng" smtClean="0"/>
              <a:t>дата вынесения и номер исполнительного документа</a:t>
            </a:r>
            <a:r>
              <a:rPr lang="ru-RU" sz="1400" smtClean="0"/>
              <a:t>, предъявляемого к исполнению, сведения о сумме, подлежащей взысканию по нему, принятых мерах по обеспечению иска, если таковые принимались на стадии хозяйственного процесса судебными инстанциями;</a:t>
            </a:r>
          </a:p>
          <a:p>
            <a:r>
              <a:rPr lang="ru-RU" sz="1400" smtClean="0"/>
              <a:t>перечень </a:t>
            </a:r>
            <a:r>
              <a:rPr lang="ru-RU" sz="1400" b="1" u="sng" smtClean="0"/>
              <a:t>прилагаемых</a:t>
            </a:r>
            <a:r>
              <a:rPr lang="ru-RU" sz="1400" u="sng" smtClean="0"/>
              <a:t> к заявлению документов</a:t>
            </a:r>
            <a:r>
              <a:rPr lang="ru-RU" sz="1400" smtClean="0"/>
              <a:t>.</a:t>
            </a:r>
          </a:p>
          <a:p>
            <a:pPr>
              <a:buFont typeface="Arial" charset="0"/>
              <a:buNone/>
            </a:pPr>
            <a:r>
              <a:rPr lang="ru-RU" sz="1400" smtClean="0"/>
              <a:t>При предъявлении к исполнению исполнительного документа, возвращенного дважды в соответствии с абзацами третьим, четвертым и шестым части первой статьи 366 Кодекса, взыскателем в заявлении о возбуждении исполнительного производства </a:t>
            </a:r>
            <a:r>
              <a:rPr lang="ru-RU" sz="1400" u="sng" smtClean="0"/>
              <a:t>дополнительно должны быть указаны сведения о должнике и его имуществе, которые ранее не были проверены в процессе исполнения.</a:t>
            </a:r>
          </a:p>
          <a:p>
            <a:endParaRPr lang="ru-RU" sz="1200" u="sng"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1000"/>
                                        <p:tgtEl>
                                          <p:spTgt spid="5">
                                            <p:txEl>
                                              <p:pRg st="3" end="3"/>
                                            </p:txEl>
                                          </p:spTgt>
                                        </p:tgtEl>
                                      </p:cBhvr>
                                    </p:animEffect>
                                    <p:anim calcmode="lin" valueType="num">
                                      <p:cBhvr>
                                        <p:cTn id="2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1000"/>
                                        <p:tgtEl>
                                          <p:spTgt spid="5">
                                            <p:txEl>
                                              <p:pRg st="4" end="4"/>
                                            </p:txEl>
                                          </p:spTgt>
                                        </p:tgtEl>
                                      </p:cBhvr>
                                    </p:animEffect>
                                    <p:anim calcmode="lin" valueType="num">
                                      <p:cBhvr>
                                        <p:cTn id="3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grpId="0" nodeType="after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1000"/>
                                        <p:tgtEl>
                                          <p:spTgt spid="5">
                                            <p:txEl>
                                              <p:pRg st="5" end="5"/>
                                            </p:txEl>
                                          </p:spTgt>
                                        </p:tgtEl>
                                      </p:cBhvr>
                                    </p:animEffect>
                                    <p:anim calcmode="lin" valueType="num">
                                      <p:cBhvr>
                                        <p:cTn id="3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7" presetClass="entr" presetSubtype="0" fill="hold" grpId="0" nodeType="after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Effect transition="in" filter="fade">
                                      <p:cBhvr>
                                        <p:cTn id="43" dur="1000"/>
                                        <p:tgtEl>
                                          <p:spTgt spid="5">
                                            <p:txEl>
                                              <p:pRg st="6" end="6"/>
                                            </p:txEl>
                                          </p:spTgt>
                                        </p:tgtEl>
                                      </p:cBhvr>
                                    </p:animEffect>
                                    <p:anim calcmode="lin" valueType="num">
                                      <p:cBhvr>
                                        <p:cTn id="44"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7" presetClass="entr" presetSubtype="0" fill="hold" grpId="0" nodeType="afterEffect">
                                  <p:stCondLst>
                                    <p:cond delay="0"/>
                                  </p:stCondLst>
                                  <p:childTnLst>
                                    <p:set>
                                      <p:cBhvr>
                                        <p:cTn id="48" dur="1" fill="hold">
                                          <p:stCondLst>
                                            <p:cond delay="0"/>
                                          </p:stCondLst>
                                        </p:cTn>
                                        <p:tgtEl>
                                          <p:spTgt spid="3">
                                            <p:txEl>
                                              <p:pRg st="0" end="0"/>
                                            </p:txEl>
                                          </p:spTgt>
                                        </p:tgtEl>
                                        <p:attrNameLst>
                                          <p:attrName>style.visibility</p:attrName>
                                        </p:attrNameLst>
                                      </p:cBhvr>
                                      <p:to>
                                        <p:strVal val="visible"/>
                                      </p:to>
                                    </p:set>
                                    <p:animEffect transition="in" filter="fade">
                                      <p:cBhvr>
                                        <p:cTn id="49" dur="1000"/>
                                        <p:tgtEl>
                                          <p:spTgt spid="3">
                                            <p:txEl>
                                              <p:pRg st="0" end="0"/>
                                            </p:txEl>
                                          </p:spTgt>
                                        </p:tgtEl>
                                      </p:cBhvr>
                                    </p:animEffect>
                                    <p:anim calcmode="lin" valueType="num">
                                      <p:cBhvr>
                                        <p:cTn id="5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7" presetClass="entr" presetSubtype="0" fill="hold" grpId="0" nodeType="afterEffect">
                                  <p:stCondLst>
                                    <p:cond delay="0"/>
                                  </p:stCondLst>
                                  <p:childTnLst>
                                    <p:set>
                                      <p:cBhvr>
                                        <p:cTn id="54" dur="1" fill="hold">
                                          <p:stCondLst>
                                            <p:cond delay="0"/>
                                          </p:stCondLst>
                                        </p:cTn>
                                        <p:tgtEl>
                                          <p:spTgt spid="3">
                                            <p:txEl>
                                              <p:pRg st="1" end="1"/>
                                            </p:txEl>
                                          </p:spTgt>
                                        </p:tgtEl>
                                        <p:attrNameLst>
                                          <p:attrName>style.visibility</p:attrName>
                                        </p:attrNameLst>
                                      </p:cBhvr>
                                      <p:to>
                                        <p:strVal val="visible"/>
                                      </p:to>
                                    </p:set>
                                    <p:animEffect transition="in" filter="fade">
                                      <p:cBhvr>
                                        <p:cTn id="55" dur="1000"/>
                                        <p:tgtEl>
                                          <p:spTgt spid="3">
                                            <p:txEl>
                                              <p:pRg st="1" end="1"/>
                                            </p:txEl>
                                          </p:spTgt>
                                        </p:tgtEl>
                                      </p:cBhvr>
                                    </p:animEffect>
                                    <p:anim calcmode="lin" valueType="num">
                                      <p:cBhvr>
                                        <p:cTn id="5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7" presetClass="entr" presetSubtype="0" fill="hold" grpId="0" nodeType="after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Effect transition="in" filter="fade">
                                      <p:cBhvr>
                                        <p:cTn id="61" dur="1000"/>
                                        <p:tgtEl>
                                          <p:spTgt spid="3">
                                            <p:txEl>
                                              <p:pRg st="2" end="2"/>
                                            </p:txEl>
                                          </p:spTgt>
                                        </p:tgtEl>
                                      </p:cBhvr>
                                    </p:animEffect>
                                    <p:anim calcmode="lin" valueType="num">
                                      <p:cBhvr>
                                        <p:cTn id="6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7" presetClass="entr" presetSubtype="0" fill="hold" grpId="0" nodeType="after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Effect transition="in" filter="fade">
                                      <p:cBhvr>
                                        <p:cTn id="67" dur="1000"/>
                                        <p:tgtEl>
                                          <p:spTgt spid="3">
                                            <p:txEl>
                                              <p:pRg st="3" end="3"/>
                                            </p:txEl>
                                          </p:spTgt>
                                        </p:tgtEl>
                                      </p:cBhvr>
                                    </p:animEffect>
                                    <p:anim calcmode="lin" valueType="num">
                                      <p:cBhvr>
                                        <p:cTn id="6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7" presetClass="entr" presetSubtype="0" fill="hold" grpId="0" nodeType="after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animEffect transition="in" filter="fade">
                                      <p:cBhvr>
                                        <p:cTn id="73" dur="1000"/>
                                        <p:tgtEl>
                                          <p:spTgt spid="3">
                                            <p:txEl>
                                              <p:pRg st="5" end="5"/>
                                            </p:txEl>
                                          </p:spTgt>
                                        </p:tgtEl>
                                      </p:cBhvr>
                                    </p:animEffect>
                                    <p:anim calcmode="lin" valueType="num">
                                      <p:cBhvr>
                                        <p:cTn id="7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dirty="0" smtClean="0"/>
              <a:t>4. Возбуждение исполнительного производства</a:t>
            </a:r>
            <a:r>
              <a:rPr lang="ru-RU" dirty="0" smtClean="0"/>
              <a:t/>
            </a:r>
            <a:br>
              <a:rPr lang="ru-RU" dirty="0" smtClean="0"/>
            </a:br>
            <a:endParaRPr lang="ru-RU" dirty="0"/>
          </a:p>
        </p:txBody>
      </p:sp>
      <p:sp>
        <p:nvSpPr>
          <p:cNvPr id="3" name="Содержимое 2"/>
          <p:cNvSpPr>
            <a:spLocks noGrp="1"/>
          </p:cNvSpPr>
          <p:nvPr>
            <p:ph idx="1"/>
          </p:nvPr>
        </p:nvSpPr>
        <p:spPr/>
        <p:txBody>
          <a:bodyPr wrap="square" numCol="1" anchor="t" anchorCtr="0" compatLnSpc="1">
            <a:prstTxWarp prst="textNoShape">
              <a:avLst/>
            </a:prstTxWarp>
          </a:bodyPr>
          <a:lstStyle/>
          <a:p>
            <a:pPr>
              <a:lnSpc>
                <a:spcPct val="80000"/>
              </a:lnSpc>
            </a:pPr>
            <a:r>
              <a:rPr lang="ru-RU" sz="1900" smtClean="0"/>
              <a:t>Судебный исполнитель возбуждает исполнительное производство после получения надлежащим образом оформленного </a:t>
            </a:r>
            <a:r>
              <a:rPr lang="ru-RU" sz="1900" smtClean="0">
                <a:solidFill>
                  <a:srgbClr val="C00000"/>
                </a:solidFill>
              </a:rPr>
              <a:t>заявления взыскателя с приложением исполнительного документа</a:t>
            </a:r>
            <a:r>
              <a:rPr lang="ru-RU" sz="1900" smtClean="0"/>
              <a:t>, который должен быть предъявлен к исполнению в сроки, путем вынесения постановления о его возбуждении. При этом на исполнительном документе делается запись с указанием даты возбуждения исполнительного производства.</a:t>
            </a:r>
            <a:endParaRPr lang="ru-RU" sz="1900" smtClean="0">
              <a:hlinkClick r:id="rId2"/>
            </a:endParaRPr>
          </a:p>
          <a:p>
            <a:pPr>
              <a:lnSpc>
                <a:spcPct val="80000"/>
              </a:lnSpc>
            </a:pPr>
            <a:r>
              <a:rPr lang="ru-RU" sz="1900" smtClean="0">
                <a:hlinkClick r:id="rId2"/>
              </a:rPr>
              <a:t>Постановление</a:t>
            </a:r>
            <a:r>
              <a:rPr lang="ru-RU" sz="1900" smtClean="0"/>
              <a:t> о возбуждении исполнительного производства выносится судебным исполнителем </a:t>
            </a:r>
            <a:r>
              <a:rPr lang="ru-RU" sz="1900" b="1" u="sng" smtClean="0"/>
              <a:t>не позднее 3 (трех) рабочих дней</a:t>
            </a:r>
            <a:r>
              <a:rPr lang="ru-RU" sz="1900" smtClean="0"/>
              <a:t> со дня получения документов от взыскателя</a:t>
            </a:r>
            <a:r>
              <a:rPr lang="en-US" sz="1900" smtClean="0"/>
              <a:t>.</a:t>
            </a:r>
          </a:p>
          <a:p>
            <a:pPr>
              <a:lnSpc>
                <a:spcPct val="80000"/>
              </a:lnSpc>
            </a:pPr>
            <a:r>
              <a:rPr lang="ru-RU" sz="1900" b="1" smtClean="0"/>
              <a:t>Важным является соблюдение взыскателем </a:t>
            </a:r>
            <a:r>
              <a:rPr lang="ru-RU" sz="1900" smtClean="0"/>
              <a:t>срока давности для предъявления к исполнению исполнительного документа. В течение этого срока взыскатель должен обратиться или в банк, или к судебному исполнителю. Пока исполнительный документ находится на исполнении срок не течёт. Срок для предъявления исполнительного документа – </a:t>
            </a:r>
            <a:r>
              <a:rPr lang="ru-RU" sz="1900" b="1" u="sng" smtClean="0"/>
              <a:t>6 месяцев </a:t>
            </a:r>
            <a:r>
              <a:rPr lang="ru-RU" sz="1900" smtClean="0"/>
              <a:t>(возможно восстановление)</a:t>
            </a:r>
          </a:p>
          <a:p>
            <a:pPr>
              <a:lnSpc>
                <a:spcPct val="80000"/>
              </a:lnSpc>
            </a:pPr>
            <a:endParaRPr lang="ru-RU" sz="1900" smtClean="0"/>
          </a:p>
          <a:p>
            <a:pPr>
              <a:lnSpc>
                <a:spcPct val="80000"/>
              </a:lnSpc>
            </a:pPr>
            <a:endParaRPr lang="ru-RU" sz="1900" smtClean="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dirty="0" smtClean="0"/>
              <a:t>5. Подготовительные действия в исполнительном производстве</a:t>
            </a:r>
            <a:r>
              <a:rPr lang="ru-RU" dirty="0" smtClean="0"/>
              <a:t/>
            </a:r>
            <a:br>
              <a:rPr lang="ru-RU" dirty="0" smtClean="0"/>
            </a:br>
            <a:endParaRPr lang="ru-RU" dirty="0"/>
          </a:p>
        </p:txBody>
      </p:sp>
      <p:sp>
        <p:nvSpPr>
          <p:cNvPr id="3" name="Содержимое 2"/>
          <p:cNvSpPr>
            <a:spLocks noGrp="1"/>
          </p:cNvSpPr>
          <p:nvPr>
            <p:ph idx="1"/>
          </p:nvPr>
        </p:nvSpPr>
        <p:spPr>
          <a:xfrm>
            <a:off x="628650" y="1825625"/>
            <a:ext cx="7886700" cy="5032375"/>
          </a:xfrm>
        </p:spPr>
        <p:txBody>
          <a:bodyPr>
            <a:normAutofit fontScale="85000" lnSpcReduction="20000"/>
          </a:bodyPr>
          <a:lstStyle/>
          <a:p>
            <a:pPr>
              <a:spcAft>
                <a:spcPts val="0"/>
              </a:spcAft>
              <a:buFont typeface="Arial" panose="020B0604020202020204" pitchFamily="34" charset="0"/>
              <a:buNone/>
              <a:defRPr/>
            </a:pPr>
            <a:r>
              <a:rPr lang="ru-RU" i="1" u="sng" dirty="0" smtClean="0"/>
              <a:t>На начальном этапе судебный исполнитель:</a:t>
            </a:r>
            <a:endParaRPr lang="ru-RU" dirty="0" smtClean="0"/>
          </a:p>
          <a:p>
            <a:pPr>
              <a:spcAft>
                <a:spcPts val="0"/>
              </a:spcAft>
              <a:buFont typeface="Arial" panose="020B0604020202020204" pitchFamily="34" charset="0"/>
              <a:buNone/>
              <a:defRPr/>
            </a:pPr>
            <a:r>
              <a:rPr lang="ru-RU" b="1" dirty="0" smtClean="0"/>
              <a:t>1)</a:t>
            </a:r>
            <a:r>
              <a:rPr lang="ru-RU" dirty="0" smtClean="0"/>
              <a:t> предоставляет должнику срок </a:t>
            </a:r>
            <a:r>
              <a:rPr lang="ru-RU" b="1" dirty="0" smtClean="0"/>
              <a:t>для добровольного исполнения</a:t>
            </a:r>
            <a:r>
              <a:rPr lang="ru-RU" dirty="0" smtClean="0"/>
              <a:t> (</a:t>
            </a:r>
            <a:r>
              <a:rPr lang="ru-RU" u="sng" dirty="0" smtClean="0"/>
              <a:t>7 рабочих дней)</a:t>
            </a:r>
            <a:r>
              <a:rPr lang="ru-RU" dirty="0" smtClean="0"/>
              <a:t>, о чем сразу указывается в постановление о возбуждении производства </a:t>
            </a:r>
            <a:r>
              <a:rPr lang="ru-RU" i="1" dirty="0" smtClean="0"/>
              <a:t>(это обязанность судебного исполнителя).</a:t>
            </a:r>
            <a:r>
              <a:rPr lang="ru-RU" dirty="0" smtClean="0"/>
              <a:t> Срок будет исчисляться с момента получения должником постановления о возбуждении исполнительного производства.</a:t>
            </a:r>
          </a:p>
          <a:p>
            <a:pPr fontAlgn="auto">
              <a:spcAft>
                <a:spcPts val="0"/>
              </a:spcAft>
              <a:buFont typeface="Arial" panose="020B0604020202020204" pitchFamily="34" charset="0"/>
              <a:buNone/>
              <a:defRPr/>
            </a:pPr>
            <a:r>
              <a:rPr lang="ru-RU" b="1" dirty="0" smtClean="0"/>
              <a:t>2)</a:t>
            </a:r>
            <a:r>
              <a:rPr lang="ru-RU" dirty="0" smtClean="0"/>
              <a:t> </a:t>
            </a:r>
            <a:r>
              <a:rPr lang="ru-RU" u="sng" dirty="0" smtClean="0"/>
              <a:t>По заявлению взыскателя</a:t>
            </a:r>
            <a:r>
              <a:rPr lang="ru-RU" dirty="0" smtClean="0"/>
              <a:t> суд может вынести определение о применении мер </a:t>
            </a:r>
            <a:r>
              <a:rPr lang="ru-RU" u="sng" dirty="0" smtClean="0"/>
              <a:t>по обеспечению</a:t>
            </a:r>
            <a:r>
              <a:rPr lang="ru-RU" dirty="0" smtClean="0"/>
              <a:t> исполнения исполнительного документа. Применение мер по обеспечению исполнения исполнительного документа допускается, если их непринятие может </a:t>
            </a:r>
            <a:r>
              <a:rPr lang="ru-RU" b="1" dirty="0" smtClean="0"/>
              <a:t>затруднить или сделать невозможным такое исполнение</a:t>
            </a:r>
            <a:r>
              <a:rPr lang="ru-RU" dirty="0" smtClean="0"/>
              <a:t>. </a:t>
            </a:r>
          </a:p>
          <a:p>
            <a:pPr fontAlgn="auto">
              <a:spcAft>
                <a:spcPts val="0"/>
              </a:spcAft>
              <a:buFont typeface="Arial" panose="020B0604020202020204" pitchFamily="34" charset="0"/>
              <a:buNone/>
              <a:defRPr/>
            </a:pPr>
            <a:r>
              <a:rPr lang="ru-RU" b="1" dirty="0" smtClean="0"/>
              <a:t>3) </a:t>
            </a:r>
            <a:r>
              <a:rPr lang="ru-RU" dirty="0" smtClean="0"/>
              <a:t>Исполнитель направляет </a:t>
            </a:r>
            <a:r>
              <a:rPr lang="ru-RU" b="1" i="1" dirty="0" smtClean="0"/>
              <a:t>запросы</a:t>
            </a:r>
            <a:r>
              <a:rPr lang="ru-RU" dirty="0" smtClean="0"/>
              <a:t> о денежных средствах и имуществе должника </a:t>
            </a:r>
          </a:p>
          <a:p>
            <a:pPr fontAlgn="auto">
              <a:spcAft>
                <a:spcPts val="0"/>
              </a:spcAft>
              <a:buFont typeface="Arial" panose="020B0604020202020204" pitchFamily="34" charset="0"/>
              <a:buChar char="•"/>
              <a:defRPr/>
            </a:pPr>
            <a:r>
              <a:rPr lang="ru-RU" b="1" dirty="0" smtClean="0"/>
              <a:t>о месте нахождения должника</a:t>
            </a:r>
            <a:r>
              <a:rPr lang="ru-RU" dirty="0" smtClean="0"/>
              <a:t>– запрос из базы данных Единого государственного регистра юридических лиц и индивидуальных предпринимателей; </a:t>
            </a:r>
          </a:p>
          <a:p>
            <a:pPr fontAlgn="auto">
              <a:spcAft>
                <a:spcPts val="0"/>
              </a:spcAft>
              <a:buFont typeface="Arial" panose="020B0604020202020204" pitchFamily="34" charset="0"/>
              <a:buChar char="•"/>
              <a:defRPr/>
            </a:pPr>
            <a:r>
              <a:rPr lang="ru-RU" b="1" dirty="0" smtClean="0"/>
              <a:t>о банковских счетах</a:t>
            </a:r>
            <a:r>
              <a:rPr lang="ru-RU" dirty="0" smtClean="0"/>
              <a:t> – запрос в налоговые органы;</a:t>
            </a:r>
          </a:p>
          <a:p>
            <a:pPr fontAlgn="auto">
              <a:spcAft>
                <a:spcPts val="0"/>
              </a:spcAft>
              <a:buFont typeface="Arial" panose="020B0604020202020204" pitchFamily="34" charset="0"/>
              <a:buChar char="•"/>
              <a:defRPr/>
            </a:pPr>
            <a:r>
              <a:rPr lang="ru-RU" dirty="0" smtClean="0"/>
              <a:t> </a:t>
            </a:r>
            <a:r>
              <a:rPr lang="ru-RU" b="1" dirty="0" smtClean="0"/>
              <a:t>о наличии транспортных средств</a:t>
            </a:r>
            <a:r>
              <a:rPr lang="ru-RU" dirty="0" smtClean="0"/>
              <a:t> – запрос в ГАИ; </a:t>
            </a:r>
          </a:p>
          <a:p>
            <a:pPr fontAlgn="auto">
              <a:spcAft>
                <a:spcPts val="0"/>
              </a:spcAft>
              <a:buFont typeface="Arial" panose="020B0604020202020204" pitchFamily="34" charset="0"/>
              <a:buChar char="•"/>
              <a:defRPr/>
            </a:pPr>
            <a:r>
              <a:rPr lang="ru-RU" b="1" dirty="0" smtClean="0"/>
              <a:t>о наличии ценных бумаг</a:t>
            </a:r>
            <a:r>
              <a:rPr lang="ru-RU" dirty="0" smtClean="0"/>
              <a:t> –запрос в Департамент по ценным бумагам; </a:t>
            </a:r>
          </a:p>
          <a:p>
            <a:pPr fontAlgn="auto">
              <a:spcAft>
                <a:spcPts val="0"/>
              </a:spcAft>
              <a:buFont typeface="Arial" panose="020B0604020202020204" pitchFamily="34" charset="0"/>
              <a:buChar char="•"/>
              <a:defRPr/>
            </a:pPr>
            <a:r>
              <a:rPr lang="ru-RU" b="1" dirty="0" smtClean="0"/>
              <a:t>о наличии недвижимости</a:t>
            </a:r>
            <a:r>
              <a:rPr lang="ru-RU" dirty="0" smtClean="0"/>
              <a:t> – запрос в Национальное кадастровое агентство .</a:t>
            </a:r>
            <a:endParaRPr lang="ru-RU" dirty="0"/>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A6CAF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136CF89BB20794CB8162050F86E0FBB" ma:contentTypeVersion="0" ma:contentTypeDescription="Создание документа." ma:contentTypeScope="" ma:versionID="7e4c103b61a28e60d0588a268d02a97a">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6D0A1F-72CD-4A1E-AB83-4C5E13899AA7}"/>
</file>

<file path=customXml/itemProps2.xml><?xml version="1.0" encoding="utf-8"?>
<ds:datastoreItem xmlns:ds="http://schemas.openxmlformats.org/officeDocument/2006/customXml" ds:itemID="{7AF56784-5DF7-4CC2-A887-2CB26B0B22C3}"/>
</file>

<file path=customXml/itemProps3.xml><?xml version="1.0" encoding="utf-8"?>
<ds:datastoreItem xmlns:ds="http://schemas.openxmlformats.org/officeDocument/2006/customXml" ds:itemID="{53451DA2-5C0C-4791-A79B-68F3FB5CCB64}"/>
</file>

<file path=docProps/app.xml><?xml version="1.0" encoding="utf-8"?>
<Properties xmlns="http://schemas.openxmlformats.org/officeDocument/2006/extended-properties" xmlns:vt="http://schemas.openxmlformats.org/officeDocument/2006/docPropsVTypes">
  <TotalTime>253</TotalTime>
  <Words>963</Words>
  <Application>Microsoft Office PowerPoint</Application>
  <PresentationFormat>Экран (4:3)</PresentationFormat>
  <Paragraphs>76</Paragraphs>
  <Slides>10</Slides>
  <Notes>0</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vt:i4>
      </vt:variant>
      <vt:variant>
        <vt:lpstr>Заголовки слайдов</vt:lpstr>
      </vt:variant>
      <vt:variant>
        <vt:i4>10</vt:i4>
      </vt:variant>
    </vt:vector>
  </HeadingPairs>
  <TitlesOfParts>
    <vt:vector size="14" baseType="lpstr">
      <vt:lpstr>Calibri</vt:lpstr>
      <vt:lpstr>Arial</vt:lpstr>
      <vt:lpstr>Calibri Light</vt:lpstr>
      <vt:lpstr>Тема Office</vt:lpstr>
      <vt:lpstr>Слайд 1</vt:lpstr>
      <vt:lpstr>Права лиц, участвующих в  исполнительном  производстве (ст. 345 ХПК): </vt:lpstr>
      <vt:lpstr>Статья 329. Исполнительные документы</vt:lpstr>
      <vt:lpstr>1. Получение постановления суда и исполнительного документа. </vt:lpstr>
      <vt:lpstr>2. Предъявление исполнительного документа и платежного требования в банк </vt:lpstr>
      <vt:lpstr>3. Составление заявления и направление судебным исполнителям </vt:lpstr>
      <vt:lpstr>3. Составление заявления и направление судебным исполнителям</vt:lpstr>
      <vt:lpstr>4. Возбуждение исполнительного производства </vt:lpstr>
      <vt:lpstr>5. Подготовительные действия в исполнительном производстве </vt:lpstr>
      <vt:lpstr>6. Исполнительные действия судебного исполнителя </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Павел</dc:creator>
  <cp:lastModifiedBy>ZZZ</cp:lastModifiedBy>
  <cp:revision>57</cp:revision>
  <dcterms:created xsi:type="dcterms:W3CDTF">2014-11-21T11:00:06Z</dcterms:created>
  <dcterms:modified xsi:type="dcterms:W3CDTF">2016-05-20T07:27:02Z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0x0101004136CF89BB20794CB8162050F86E0FBB</vt:lpwstr>
  </property>
</Properties>
</file>